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930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3D54F-B0BF-4A4B-806A-150C0E3AB60B}" type="datetimeFigureOut">
              <a:rPr lang="en-IN" smtClean="0"/>
              <a:pPr/>
              <a:t>11-04-2020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FF16D-7241-417D-937F-1DE2FC961C4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/>
          <a:lstStyle/>
          <a:p>
            <a:r>
              <a:rPr lang="en-IN" dirty="0" smtClean="0">
                <a:solidFill>
                  <a:srgbClr val="FF0000"/>
                </a:solidFill>
                <a:latin typeface="Arial Black" pitchFamily="34" charset="0"/>
              </a:rPr>
              <a:t>PROCESS COSTING</a:t>
            </a:r>
            <a:endParaRPr lang="en-US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43314"/>
            <a:ext cx="8229600" cy="2482849"/>
          </a:xfrm>
        </p:spPr>
        <p:txBody>
          <a:bodyPr/>
          <a:lstStyle/>
          <a:p>
            <a:pPr algn="r">
              <a:buNone/>
            </a:pPr>
            <a:r>
              <a:rPr lang="en-IN" sz="4400" dirty="0" smtClean="0">
                <a:solidFill>
                  <a:srgbClr val="002060"/>
                </a:solidFill>
                <a:latin typeface="Arial Rounded MT Bold" pitchFamily="34" charset="0"/>
              </a:rPr>
              <a:t>Dr. </a:t>
            </a:r>
            <a:r>
              <a:rPr lang="en-IN" sz="4400" dirty="0" err="1" smtClean="0">
                <a:solidFill>
                  <a:srgbClr val="002060"/>
                </a:solidFill>
                <a:latin typeface="Arial Rounded MT Bold" pitchFamily="34" charset="0"/>
              </a:rPr>
              <a:t>Parmila</a:t>
            </a:r>
            <a:r>
              <a:rPr lang="en-IN" sz="4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</a:p>
          <a:p>
            <a:pPr algn="r">
              <a:buNone/>
            </a:pPr>
            <a:r>
              <a:rPr lang="en-IN" dirty="0" smtClean="0">
                <a:solidFill>
                  <a:srgbClr val="002060"/>
                </a:solidFill>
                <a:latin typeface="Arial Rounded MT Bold" pitchFamily="34" charset="0"/>
              </a:rPr>
              <a:t>Assistant Professor of Commerce</a:t>
            </a:r>
          </a:p>
          <a:p>
            <a:pPr algn="r">
              <a:buNone/>
            </a:pPr>
            <a:r>
              <a:rPr lang="en-IN" dirty="0" err="1" smtClean="0">
                <a:solidFill>
                  <a:srgbClr val="002060"/>
                </a:solidFill>
                <a:latin typeface="Arial Rounded MT Bold" pitchFamily="34" charset="0"/>
              </a:rPr>
              <a:t>Kanya</a:t>
            </a:r>
            <a:r>
              <a:rPr lang="en-IN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IN" dirty="0" err="1" smtClean="0">
                <a:solidFill>
                  <a:srgbClr val="002060"/>
                </a:solidFill>
                <a:latin typeface="Arial Rounded MT Bold" pitchFamily="34" charset="0"/>
              </a:rPr>
              <a:t>Mahavidyalaya</a:t>
            </a:r>
            <a:r>
              <a:rPr lang="en-IN" dirty="0" smtClean="0">
                <a:solidFill>
                  <a:srgbClr val="002060"/>
                </a:solidFill>
                <a:latin typeface="Arial Rounded MT Bold" pitchFamily="34" charset="0"/>
              </a:rPr>
              <a:t>, </a:t>
            </a:r>
            <a:r>
              <a:rPr lang="en-IN" dirty="0" err="1" smtClean="0">
                <a:solidFill>
                  <a:srgbClr val="002060"/>
                </a:solidFill>
                <a:latin typeface="Arial Rounded MT Bold" pitchFamily="34" charset="0"/>
              </a:rPr>
              <a:t>Kharkhoda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669360"/>
          </a:xfrm>
        </p:spPr>
        <p:txBody>
          <a:bodyPr>
            <a:normAutofit/>
          </a:bodyPr>
          <a:lstStyle/>
          <a:p>
            <a:r>
              <a:rPr lang="en-IN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Meaning of Process</a:t>
            </a:r>
            <a:r>
              <a:rPr lang="en-I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Costing</a:t>
            </a:r>
          </a:p>
          <a:p>
            <a:pPr algn="just"/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Process costing is a method of costing applied to industries where the material has to pass through two or more process for being converted into a finished product. Each process is treated as a cost centre. The cost of each process is accumulated and per unit cost is determined.</a:t>
            </a:r>
          </a:p>
          <a:p>
            <a:pPr algn="just"/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Cost of output in the Process  </a:t>
            </a:r>
          </a:p>
          <a:p>
            <a:pPr algn="just"/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Cost per unit =	---------------------------------------------</a:t>
            </a:r>
          </a:p>
          <a:p>
            <a:pPr algn="just"/>
            <a:r>
              <a:rPr lang="en-IN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        Normal Number of units in the Process</a:t>
            </a:r>
            <a:endParaRPr lang="en-IN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92500" lnSpcReduction="20000"/>
          </a:bodyPr>
          <a:lstStyle/>
          <a:p>
            <a:r>
              <a:rPr lang="en-IN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Application of Process</a:t>
            </a:r>
            <a:r>
              <a:rPr lang="en-I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Costing</a:t>
            </a:r>
          </a:p>
          <a:p>
            <a:pPr algn="just"/>
            <a:r>
              <a:rPr lang="en-IN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Process costing is applied to the following industries: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Paper Mills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Oil Refinery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Vegetable oil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Food Products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Paint, Ink, Varnishing etc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Milk Products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Chemicals industries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Clothes industries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Biscuits and Bread 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Soap Making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Meat Products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Rubber industries and tyre making</a:t>
            </a:r>
          </a:p>
          <a:p>
            <a:pPr marL="514350" indent="-514350" algn="just">
              <a:buFont typeface="Wingdings" pitchFamily="2" charset="2"/>
              <a:buChar char="ü"/>
            </a:pPr>
            <a:r>
              <a:rPr lang="en-IN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Perfumes making etc</a:t>
            </a:r>
            <a:endParaRPr lang="en-IN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47500" lnSpcReduction="20000"/>
          </a:bodyPr>
          <a:lstStyle/>
          <a:p>
            <a:r>
              <a:rPr lang="en-IN" sz="59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Characteristics of Process Costing </a:t>
            </a:r>
          </a:p>
          <a:p>
            <a:r>
              <a:rPr lang="en-IN" sz="59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characteristics of Process Costing are as follows: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production is continuous and the end product is the result of a sequence of processes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product is homogeneous and units produced are identical and standardised.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sequence of operations for processing the product is specific and predetermined.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finished product of one process works as raw material for the next.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Production is done on large scale.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cost per unit of production is the average cost which is determined by dividing the total cost of production by total units of production.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each process, there is certain quantity of loss which can not be eliminated. This loss is called as normal loss.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also possible to obtain joint product or by-product from the use of raw material or production technology.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Chances of abnormal loss or abnormal gain may also be there which are dealt separately in process costing.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Inter-process profit are also kept in consideration when output is transferred to next process to market price.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IN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concept of equivalent production is also recognised in process account.</a:t>
            </a:r>
            <a:endParaRPr lang="en-IN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92500"/>
          </a:bodyPr>
          <a:lstStyle/>
          <a:p>
            <a:r>
              <a:rPr lang="en-IN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General Principles of Process Costing</a:t>
            </a:r>
          </a:p>
          <a:p>
            <a:pPr algn="just"/>
            <a:r>
              <a:rPr lang="en-IN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general principles of Process Costing are as follows:</a:t>
            </a:r>
          </a:p>
          <a:p>
            <a:pPr marL="514350" indent="-514350"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Materials, wages and overheads are collected according to processes in a period.</a:t>
            </a:r>
          </a:p>
          <a:p>
            <a:pPr marL="514350" indent="-514350"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record of each process is so maintained that the output, waste and scrap of each may be correctly ascertained.</a:t>
            </a:r>
          </a:p>
          <a:p>
            <a:pPr marL="514350" indent="-514350"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total cost of each process is divided by the unit manufactured in that process and thus the cost of each unit of that process is computed.</a:t>
            </a:r>
          </a:p>
          <a:p>
            <a:pPr marL="514350" indent="-514350"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work-in-process at the end is calculated in terms of equivalent units for costing</a:t>
            </a:r>
            <a:r>
              <a:rPr lang="en-IN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669360"/>
          </a:xfrm>
        </p:spPr>
        <p:txBody>
          <a:bodyPr>
            <a:normAutofit/>
          </a:bodyPr>
          <a:lstStyle/>
          <a:p>
            <a:r>
              <a:rPr lang="en-IN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Performa of Process A/c</a:t>
            </a:r>
          </a:p>
          <a:p>
            <a:endParaRPr lang="en-IN" sz="4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512" y="1397000"/>
          <a:ext cx="8784976" cy="469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174"/>
                <a:gridCol w="1029218"/>
                <a:gridCol w="1080120"/>
                <a:gridCol w="2131686"/>
                <a:gridCol w="892650"/>
                <a:gridCol w="1152128"/>
              </a:tblGrid>
              <a:tr h="801807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Particulars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Units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Amount in</a:t>
                      </a:r>
                      <a:r>
                        <a:rPr lang="en-IN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Rs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Particulars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Units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Amount in Rs.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94489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Material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Labour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Direct Expenses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Overheads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Special Cost of the                     Process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abnormal gain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 Profit of goods transferred</a:t>
                      </a:r>
                      <a:r>
                        <a:rPr lang="en-IN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to next process</a:t>
                      </a:r>
                    </a:p>
                    <a:p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____________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By Loss in weight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By normal loss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By abnormal loss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By sale of scrap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By by-product</a:t>
                      </a: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By</a:t>
                      </a:r>
                      <a:r>
                        <a:rPr lang="en-IN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next-process account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IN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______________</a:t>
                      </a:r>
                      <a:endParaRPr lang="en-IN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1844824"/>
            <a:ext cx="6192688" cy="1944216"/>
          </a:xfrm>
        </p:spPr>
        <p:txBody>
          <a:bodyPr>
            <a:noAutofit/>
          </a:bodyPr>
          <a:lstStyle/>
          <a:p>
            <a:r>
              <a:rPr lang="en-IN" sz="9600" kern="1900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Thanks</a:t>
            </a:r>
          </a:p>
          <a:p>
            <a:endParaRPr lang="en-IN" sz="9600" kern="1900" spc="3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N" sz="9600" kern="1900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N" sz="9600" kern="1900" spc="3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471</Words>
  <Application>Microsoft Office PowerPoint</Application>
  <PresentationFormat>On-screen Show (4:3)</PresentationFormat>
  <Paragraphs>106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PROCESS COSTING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Parmila</dc:creator>
  <cp:lastModifiedBy>user</cp:lastModifiedBy>
  <cp:revision>16</cp:revision>
  <dcterms:created xsi:type="dcterms:W3CDTF">2020-04-10T16:23:43Z</dcterms:created>
  <dcterms:modified xsi:type="dcterms:W3CDTF">2020-04-11T03:31:18Z</dcterms:modified>
</cp:coreProperties>
</file>